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0" r:id="rId5"/>
    <p:sldId id="257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6D4CF0-2D66-4BC5-B4F1-ED338A4DE75F}" type="doc">
      <dgm:prSet loTypeId="urn:microsoft.com/office/officeart/2005/8/layout/cycle5" loCatId="cycle" qsTypeId="urn:microsoft.com/office/officeart/2005/8/quickstyle/3d7" qsCatId="3D" csTypeId="urn:microsoft.com/office/officeart/2005/8/colors/accent4_4" csCatId="accent4" phldr="1"/>
      <dgm:spPr/>
      <dgm:t>
        <a:bodyPr/>
        <a:lstStyle/>
        <a:p>
          <a:endParaRPr lang="ru-RU"/>
        </a:p>
      </dgm:t>
    </dgm:pt>
    <dgm:pt modelId="{BB3D952A-4FCB-4C9A-AE57-E20C81027FD9}">
      <dgm:prSet phldrT="[Текст]"/>
      <dgm:spPr/>
      <dgm:t>
        <a:bodyPr/>
        <a:lstStyle/>
        <a:p>
          <a:r>
            <a:rPr lang="ru-RU" dirty="0"/>
            <a:t>Проектирование</a:t>
          </a:r>
        </a:p>
      </dgm:t>
    </dgm:pt>
    <dgm:pt modelId="{B4970B5A-9FD9-4C43-AA84-5B45C98AE009}" type="parTrans" cxnId="{E90BD1C3-0F28-402D-B26A-B5D1E41F8CA8}">
      <dgm:prSet/>
      <dgm:spPr/>
      <dgm:t>
        <a:bodyPr/>
        <a:lstStyle/>
        <a:p>
          <a:endParaRPr lang="ru-RU"/>
        </a:p>
      </dgm:t>
    </dgm:pt>
    <dgm:pt modelId="{FA117D33-34AE-4587-95DF-7E7340DF5452}" type="sibTrans" cxnId="{E90BD1C3-0F28-402D-B26A-B5D1E41F8CA8}">
      <dgm:prSet/>
      <dgm:spPr/>
      <dgm:t>
        <a:bodyPr/>
        <a:lstStyle/>
        <a:p>
          <a:endParaRPr lang="ru-RU"/>
        </a:p>
      </dgm:t>
    </dgm:pt>
    <dgm:pt modelId="{D8B90CA0-EF4B-4C86-8F22-B26569E77377}">
      <dgm:prSet phldrT="[Текст]"/>
      <dgm:spPr/>
      <dgm:t>
        <a:bodyPr/>
        <a:lstStyle/>
        <a:p>
          <a:r>
            <a:rPr lang="ru-RU" dirty="0"/>
            <a:t>Исполнение</a:t>
          </a:r>
        </a:p>
      </dgm:t>
    </dgm:pt>
    <dgm:pt modelId="{09BEE6F0-FDC8-4AA5-83D4-CF7ED1937AE3}" type="parTrans" cxnId="{116A9B70-948B-4B7B-98C8-5ACD5061CFE9}">
      <dgm:prSet/>
      <dgm:spPr/>
      <dgm:t>
        <a:bodyPr/>
        <a:lstStyle/>
        <a:p>
          <a:endParaRPr lang="ru-RU"/>
        </a:p>
      </dgm:t>
    </dgm:pt>
    <dgm:pt modelId="{CABBB5B1-9526-40D7-B264-E26CEF732C01}" type="sibTrans" cxnId="{116A9B70-948B-4B7B-98C8-5ACD5061CFE9}">
      <dgm:prSet/>
      <dgm:spPr/>
      <dgm:t>
        <a:bodyPr/>
        <a:lstStyle/>
        <a:p>
          <a:endParaRPr lang="ru-RU"/>
        </a:p>
      </dgm:t>
    </dgm:pt>
    <dgm:pt modelId="{4ECC5007-94BD-4DAC-961B-9243980D66BF}">
      <dgm:prSet phldrT="[Текст]"/>
      <dgm:spPr/>
      <dgm:t>
        <a:bodyPr/>
        <a:lstStyle/>
        <a:p>
          <a:r>
            <a:rPr lang="ru-RU" dirty="0"/>
            <a:t>Тестирование</a:t>
          </a:r>
        </a:p>
      </dgm:t>
    </dgm:pt>
    <dgm:pt modelId="{BEF6E865-D314-4EA2-9879-D6BE98713BAF}" type="parTrans" cxnId="{1DD9A310-33A4-48FC-A7F9-A6566A339FDC}">
      <dgm:prSet/>
      <dgm:spPr/>
      <dgm:t>
        <a:bodyPr/>
        <a:lstStyle/>
        <a:p>
          <a:endParaRPr lang="ru-RU"/>
        </a:p>
      </dgm:t>
    </dgm:pt>
    <dgm:pt modelId="{5C8AAC11-BCD3-4196-97BD-1445C772F880}" type="sibTrans" cxnId="{1DD9A310-33A4-48FC-A7F9-A6566A339FDC}">
      <dgm:prSet/>
      <dgm:spPr/>
      <dgm:t>
        <a:bodyPr/>
        <a:lstStyle/>
        <a:p>
          <a:endParaRPr lang="ru-RU"/>
        </a:p>
      </dgm:t>
    </dgm:pt>
    <dgm:pt modelId="{A7CD06E4-5D69-425D-8B80-2CB37A1129E2}">
      <dgm:prSet phldrT="[Текст]"/>
      <dgm:spPr/>
      <dgm:t>
        <a:bodyPr/>
        <a:lstStyle/>
        <a:p>
          <a:r>
            <a:rPr lang="ru-RU" dirty="0"/>
            <a:t>Оценка</a:t>
          </a:r>
        </a:p>
      </dgm:t>
    </dgm:pt>
    <dgm:pt modelId="{ED047905-ABEF-450D-B90D-A67857427653}" type="parTrans" cxnId="{12A36DA6-31F9-4EDA-AF9D-8A5A22EA79B8}">
      <dgm:prSet/>
      <dgm:spPr/>
      <dgm:t>
        <a:bodyPr/>
        <a:lstStyle/>
        <a:p>
          <a:endParaRPr lang="ru-RU"/>
        </a:p>
      </dgm:t>
    </dgm:pt>
    <dgm:pt modelId="{8647ADC6-43B5-4874-8CEA-99B013A2572C}" type="sibTrans" cxnId="{12A36DA6-31F9-4EDA-AF9D-8A5A22EA79B8}">
      <dgm:prSet/>
      <dgm:spPr/>
      <dgm:t>
        <a:bodyPr/>
        <a:lstStyle/>
        <a:p>
          <a:endParaRPr lang="ru-RU"/>
        </a:p>
      </dgm:t>
    </dgm:pt>
    <dgm:pt modelId="{01C5BF5C-772F-4A96-A306-0687F4257EDF}">
      <dgm:prSet phldrT="[Текст]"/>
      <dgm:spPr/>
      <dgm:t>
        <a:bodyPr/>
        <a:lstStyle/>
        <a:p>
          <a:r>
            <a:rPr lang="ru-RU" dirty="0"/>
            <a:t>Требование</a:t>
          </a:r>
        </a:p>
      </dgm:t>
    </dgm:pt>
    <dgm:pt modelId="{D1F7CA6F-D4E6-440B-80EF-32353DA9E0C1}" type="parTrans" cxnId="{42E3B2FD-4D47-4E41-87F3-16BF8F47FD4B}">
      <dgm:prSet/>
      <dgm:spPr/>
      <dgm:t>
        <a:bodyPr/>
        <a:lstStyle/>
        <a:p>
          <a:endParaRPr lang="ru-RU"/>
        </a:p>
      </dgm:t>
    </dgm:pt>
    <dgm:pt modelId="{8A5F9DEA-8391-4CD8-9343-DFEDC21BE52F}" type="sibTrans" cxnId="{42E3B2FD-4D47-4E41-87F3-16BF8F47FD4B}">
      <dgm:prSet/>
      <dgm:spPr/>
      <dgm:t>
        <a:bodyPr/>
        <a:lstStyle/>
        <a:p>
          <a:endParaRPr lang="ru-RU"/>
        </a:p>
      </dgm:t>
    </dgm:pt>
    <dgm:pt modelId="{A14ABEDD-B989-404A-8CDD-1781068D53B5}" type="pres">
      <dgm:prSet presAssocID="{176D4CF0-2D66-4BC5-B4F1-ED338A4DE75F}" presName="cycle" presStyleCnt="0">
        <dgm:presLayoutVars>
          <dgm:dir/>
          <dgm:resizeHandles val="exact"/>
        </dgm:presLayoutVars>
      </dgm:prSet>
      <dgm:spPr/>
    </dgm:pt>
    <dgm:pt modelId="{39EE1716-0246-4881-BB09-2905AF6653CC}" type="pres">
      <dgm:prSet presAssocID="{BB3D952A-4FCB-4C9A-AE57-E20C81027FD9}" presName="node" presStyleLbl="node1" presStyleIdx="0" presStyleCnt="5">
        <dgm:presLayoutVars>
          <dgm:bulletEnabled val="1"/>
        </dgm:presLayoutVars>
      </dgm:prSet>
      <dgm:spPr/>
    </dgm:pt>
    <dgm:pt modelId="{38AC38C1-DBEF-489F-AF33-6D86486D45EB}" type="pres">
      <dgm:prSet presAssocID="{BB3D952A-4FCB-4C9A-AE57-E20C81027FD9}" presName="spNode" presStyleCnt="0"/>
      <dgm:spPr/>
    </dgm:pt>
    <dgm:pt modelId="{449EA932-72DD-413A-A64D-C07438CFFFA6}" type="pres">
      <dgm:prSet presAssocID="{FA117D33-34AE-4587-95DF-7E7340DF5452}" presName="sibTrans" presStyleLbl="sibTrans1D1" presStyleIdx="0" presStyleCnt="5"/>
      <dgm:spPr/>
    </dgm:pt>
    <dgm:pt modelId="{F2CE3E1C-0A27-48F1-A4F6-B924601D03CB}" type="pres">
      <dgm:prSet presAssocID="{D8B90CA0-EF4B-4C86-8F22-B26569E77377}" presName="node" presStyleLbl="node1" presStyleIdx="1" presStyleCnt="5">
        <dgm:presLayoutVars>
          <dgm:bulletEnabled val="1"/>
        </dgm:presLayoutVars>
      </dgm:prSet>
      <dgm:spPr/>
    </dgm:pt>
    <dgm:pt modelId="{1ADDCD1D-F3B1-4B02-B16D-398501A109D0}" type="pres">
      <dgm:prSet presAssocID="{D8B90CA0-EF4B-4C86-8F22-B26569E77377}" presName="spNode" presStyleCnt="0"/>
      <dgm:spPr/>
    </dgm:pt>
    <dgm:pt modelId="{68D18289-1AD7-42C7-B881-028180490364}" type="pres">
      <dgm:prSet presAssocID="{CABBB5B1-9526-40D7-B264-E26CEF732C01}" presName="sibTrans" presStyleLbl="sibTrans1D1" presStyleIdx="1" presStyleCnt="5"/>
      <dgm:spPr/>
    </dgm:pt>
    <dgm:pt modelId="{0DC790CE-F26E-49F7-8A7E-8B2B435AFB06}" type="pres">
      <dgm:prSet presAssocID="{4ECC5007-94BD-4DAC-961B-9243980D66BF}" presName="node" presStyleLbl="node1" presStyleIdx="2" presStyleCnt="5">
        <dgm:presLayoutVars>
          <dgm:bulletEnabled val="1"/>
        </dgm:presLayoutVars>
      </dgm:prSet>
      <dgm:spPr/>
    </dgm:pt>
    <dgm:pt modelId="{BABA24FB-8F12-44D3-A892-ADDDD34BD469}" type="pres">
      <dgm:prSet presAssocID="{4ECC5007-94BD-4DAC-961B-9243980D66BF}" presName="spNode" presStyleCnt="0"/>
      <dgm:spPr/>
    </dgm:pt>
    <dgm:pt modelId="{B5940E95-81EF-40A4-861C-C65F2F17505D}" type="pres">
      <dgm:prSet presAssocID="{5C8AAC11-BCD3-4196-97BD-1445C772F880}" presName="sibTrans" presStyleLbl="sibTrans1D1" presStyleIdx="2" presStyleCnt="5"/>
      <dgm:spPr/>
    </dgm:pt>
    <dgm:pt modelId="{46B196AA-A49D-4204-94B6-60222213BB15}" type="pres">
      <dgm:prSet presAssocID="{A7CD06E4-5D69-425D-8B80-2CB37A1129E2}" presName="node" presStyleLbl="node1" presStyleIdx="3" presStyleCnt="5">
        <dgm:presLayoutVars>
          <dgm:bulletEnabled val="1"/>
        </dgm:presLayoutVars>
      </dgm:prSet>
      <dgm:spPr/>
    </dgm:pt>
    <dgm:pt modelId="{FA4D962F-3C6D-48D3-81B6-6EFF9201D5A9}" type="pres">
      <dgm:prSet presAssocID="{A7CD06E4-5D69-425D-8B80-2CB37A1129E2}" presName="spNode" presStyleCnt="0"/>
      <dgm:spPr/>
    </dgm:pt>
    <dgm:pt modelId="{94B64DFC-4045-4E62-8201-3A5ED0E0C9FE}" type="pres">
      <dgm:prSet presAssocID="{8647ADC6-43B5-4874-8CEA-99B013A2572C}" presName="sibTrans" presStyleLbl="sibTrans1D1" presStyleIdx="3" presStyleCnt="5"/>
      <dgm:spPr/>
    </dgm:pt>
    <dgm:pt modelId="{7EC73C56-5C2A-4376-8264-59C313EDA222}" type="pres">
      <dgm:prSet presAssocID="{01C5BF5C-772F-4A96-A306-0687F4257EDF}" presName="node" presStyleLbl="node1" presStyleIdx="4" presStyleCnt="5">
        <dgm:presLayoutVars>
          <dgm:bulletEnabled val="1"/>
        </dgm:presLayoutVars>
      </dgm:prSet>
      <dgm:spPr/>
    </dgm:pt>
    <dgm:pt modelId="{8C2D9956-345C-417A-84A5-08AA6EBD21EE}" type="pres">
      <dgm:prSet presAssocID="{01C5BF5C-772F-4A96-A306-0687F4257EDF}" presName="spNode" presStyleCnt="0"/>
      <dgm:spPr/>
    </dgm:pt>
    <dgm:pt modelId="{C12E9F73-9CB0-4F84-AB17-E9484892E916}" type="pres">
      <dgm:prSet presAssocID="{8A5F9DEA-8391-4CD8-9343-DFEDC21BE52F}" presName="sibTrans" presStyleLbl="sibTrans1D1" presStyleIdx="4" presStyleCnt="5"/>
      <dgm:spPr/>
    </dgm:pt>
  </dgm:ptLst>
  <dgm:cxnLst>
    <dgm:cxn modelId="{D3B85D0C-1CA0-4A4B-BED0-5DAA74525215}" type="presOf" srcId="{FA117D33-34AE-4587-95DF-7E7340DF5452}" destId="{449EA932-72DD-413A-A64D-C07438CFFFA6}" srcOrd="0" destOrd="0" presId="urn:microsoft.com/office/officeart/2005/8/layout/cycle5"/>
    <dgm:cxn modelId="{1DD9A310-33A4-48FC-A7F9-A6566A339FDC}" srcId="{176D4CF0-2D66-4BC5-B4F1-ED338A4DE75F}" destId="{4ECC5007-94BD-4DAC-961B-9243980D66BF}" srcOrd="2" destOrd="0" parTransId="{BEF6E865-D314-4EA2-9879-D6BE98713BAF}" sibTransId="{5C8AAC11-BCD3-4196-97BD-1445C772F880}"/>
    <dgm:cxn modelId="{03379A68-229B-4CB2-A59F-8057358B1382}" type="presOf" srcId="{176D4CF0-2D66-4BC5-B4F1-ED338A4DE75F}" destId="{A14ABEDD-B989-404A-8CDD-1781068D53B5}" srcOrd="0" destOrd="0" presId="urn:microsoft.com/office/officeart/2005/8/layout/cycle5"/>
    <dgm:cxn modelId="{5BDFE748-5A66-407B-BC19-4CD28B4327A6}" type="presOf" srcId="{5C8AAC11-BCD3-4196-97BD-1445C772F880}" destId="{B5940E95-81EF-40A4-861C-C65F2F17505D}" srcOrd="0" destOrd="0" presId="urn:microsoft.com/office/officeart/2005/8/layout/cycle5"/>
    <dgm:cxn modelId="{116A9B70-948B-4B7B-98C8-5ACD5061CFE9}" srcId="{176D4CF0-2D66-4BC5-B4F1-ED338A4DE75F}" destId="{D8B90CA0-EF4B-4C86-8F22-B26569E77377}" srcOrd="1" destOrd="0" parTransId="{09BEE6F0-FDC8-4AA5-83D4-CF7ED1937AE3}" sibTransId="{CABBB5B1-9526-40D7-B264-E26CEF732C01}"/>
    <dgm:cxn modelId="{C212C280-3BA9-4F0B-8F08-F63F6D570861}" type="presOf" srcId="{BB3D952A-4FCB-4C9A-AE57-E20C81027FD9}" destId="{39EE1716-0246-4881-BB09-2905AF6653CC}" srcOrd="0" destOrd="0" presId="urn:microsoft.com/office/officeart/2005/8/layout/cycle5"/>
    <dgm:cxn modelId="{93DAFB89-BDF9-4D36-BD94-3BBAA2A6C9A8}" type="presOf" srcId="{A7CD06E4-5D69-425D-8B80-2CB37A1129E2}" destId="{46B196AA-A49D-4204-94B6-60222213BB15}" srcOrd="0" destOrd="0" presId="urn:microsoft.com/office/officeart/2005/8/layout/cycle5"/>
    <dgm:cxn modelId="{19A88F9D-EFA1-409C-8E3C-6E4ED7A55420}" type="presOf" srcId="{01C5BF5C-772F-4A96-A306-0687F4257EDF}" destId="{7EC73C56-5C2A-4376-8264-59C313EDA222}" srcOrd="0" destOrd="0" presId="urn:microsoft.com/office/officeart/2005/8/layout/cycle5"/>
    <dgm:cxn modelId="{12A36DA6-31F9-4EDA-AF9D-8A5A22EA79B8}" srcId="{176D4CF0-2D66-4BC5-B4F1-ED338A4DE75F}" destId="{A7CD06E4-5D69-425D-8B80-2CB37A1129E2}" srcOrd="3" destOrd="0" parTransId="{ED047905-ABEF-450D-B90D-A67857427653}" sibTransId="{8647ADC6-43B5-4874-8CEA-99B013A2572C}"/>
    <dgm:cxn modelId="{E90BD1C3-0F28-402D-B26A-B5D1E41F8CA8}" srcId="{176D4CF0-2D66-4BC5-B4F1-ED338A4DE75F}" destId="{BB3D952A-4FCB-4C9A-AE57-E20C81027FD9}" srcOrd="0" destOrd="0" parTransId="{B4970B5A-9FD9-4C43-AA84-5B45C98AE009}" sibTransId="{FA117D33-34AE-4587-95DF-7E7340DF5452}"/>
    <dgm:cxn modelId="{C667DEC8-8549-4D82-B149-8BEC2FE36A8A}" type="presOf" srcId="{8A5F9DEA-8391-4CD8-9343-DFEDC21BE52F}" destId="{C12E9F73-9CB0-4F84-AB17-E9484892E916}" srcOrd="0" destOrd="0" presId="urn:microsoft.com/office/officeart/2005/8/layout/cycle5"/>
    <dgm:cxn modelId="{981142CD-2039-4EA4-9781-0F5377DDD2CC}" type="presOf" srcId="{4ECC5007-94BD-4DAC-961B-9243980D66BF}" destId="{0DC790CE-F26E-49F7-8A7E-8B2B435AFB06}" srcOrd="0" destOrd="0" presId="urn:microsoft.com/office/officeart/2005/8/layout/cycle5"/>
    <dgm:cxn modelId="{658B6FD1-2195-46EC-9619-944554E16F5F}" type="presOf" srcId="{8647ADC6-43B5-4874-8CEA-99B013A2572C}" destId="{94B64DFC-4045-4E62-8201-3A5ED0E0C9FE}" srcOrd="0" destOrd="0" presId="urn:microsoft.com/office/officeart/2005/8/layout/cycle5"/>
    <dgm:cxn modelId="{A16647EB-D2C5-4119-AB74-926DF3A64A6C}" type="presOf" srcId="{D8B90CA0-EF4B-4C86-8F22-B26569E77377}" destId="{F2CE3E1C-0A27-48F1-A4F6-B924601D03CB}" srcOrd="0" destOrd="0" presId="urn:microsoft.com/office/officeart/2005/8/layout/cycle5"/>
    <dgm:cxn modelId="{425BDAEE-A6A4-4112-9A3F-F1AC2E4919CC}" type="presOf" srcId="{CABBB5B1-9526-40D7-B264-E26CEF732C01}" destId="{68D18289-1AD7-42C7-B881-028180490364}" srcOrd="0" destOrd="0" presId="urn:microsoft.com/office/officeart/2005/8/layout/cycle5"/>
    <dgm:cxn modelId="{42E3B2FD-4D47-4E41-87F3-16BF8F47FD4B}" srcId="{176D4CF0-2D66-4BC5-B4F1-ED338A4DE75F}" destId="{01C5BF5C-772F-4A96-A306-0687F4257EDF}" srcOrd="4" destOrd="0" parTransId="{D1F7CA6F-D4E6-440B-80EF-32353DA9E0C1}" sibTransId="{8A5F9DEA-8391-4CD8-9343-DFEDC21BE52F}"/>
    <dgm:cxn modelId="{28DBB8E2-AA2F-48CF-B6C7-9550360AC50C}" type="presParOf" srcId="{A14ABEDD-B989-404A-8CDD-1781068D53B5}" destId="{39EE1716-0246-4881-BB09-2905AF6653CC}" srcOrd="0" destOrd="0" presId="urn:microsoft.com/office/officeart/2005/8/layout/cycle5"/>
    <dgm:cxn modelId="{B2CD7979-118B-482A-8963-4B1836F7047E}" type="presParOf" srcId="{A14ABEDD-B989-404A-8CDD-1781068D53B5}" destId="{38AC38C1-DBEF-489F-AF33-6D86486D45EB}" srcOrd="1" destOrd="0" presId="urn:microsoft.com/office/officeart/2005/8/layout/cycle5"/>
    <dgm:cxn modelId="{3404C73D-A7E5-4B79-9FA7-D1049F1122AC}" type="presParOf" srcId="{A14ABEDD-B989-404A-8CDD-1781068D53B5}" destId="{449EA932-72DD-413A-A64D-C07438CFFFA6}" srcOrd="2" destOrd="0" presId="urn:microsoft.com/office/officeart/2005/8/layout/cycle5"/>
    <dgm:cxn modelId="{DBDF5194-B83E-4D56-BFB9-C47BB409EECF}" type="presParOf" srcId="{A14ABEDD-B989-404A-8CDD-1781068D53B5}" destId="{F2CE3E1C-0A27-48F1-A4F6-B924601D03CB}" srcOrd="3" destOrd="0" presId="urn:microsoft.com/office/officeart/2005/8/layout/cycle5"/>
    <dgm:cxn modelId="{8FA7DA53-6CE1-4BA5-B9BF-89284CFFD0DC}" type="presParOf" srcId="{A14ABEDD-B989-404A-8CDD-1781068D53B5}" destId="{1ADDCD1D-F3B1-4B02-B16D-398501A109D0}" srcOrd="4" destOrd="0" presId="urn:microsoft.com/office/officeart/2005/8/layout/cycle5"/>
    <dgm:cxn modelId="{004DF3E6-B15A-496C-B50D-AFACF431EC78}" type="presParOf" srcId="{A14ABEDD-B989-404A-8CDD-1781068D53B5}" destId="{68D18289-1AD7-42C7-B881-028180490364}" srcOrd="5" destOrd="0" presId="urn:microsoft.com/office/officeart/2005/8/layout/cycle5"/>
    <dgm:cxn modelId="{C49E4B9C-640B-4DAA-BE0B-CD3FB8B8B0E9}" type="presParOf" srcId="{A14ABEDD-B989-404A-8CDD-1781068D53B5}" destId="{0DC790CE-F26E-49F7-8A7E-8B2B435AFB06}" srcOrd="6" destOrd="0" presId="urn:microsoft.com/office/officeart/2005/8/layout/cycle5"/>
    <dgm:cxn modelId="{04061632-471A-4F9D-8E47-D40D6DC27965}" type="presParOf" srcId="{A14ABEDD-B989-404A-8CDD-1781068D53B5}" destId="{BABA24FB-8F12-44D3-A892-ADDDD34BD469}" srcOrd="7" destOrd="0" presId="urn:microsoft.com/office/officeart/2005/8/layout/cycle5"/>
    <dgm:cxn modelId="{E6DD092F-1C97-49E1-B904-B160D7342A81}" type="presParOf" srcId="{A14ABEDD-B989-404A-8CDD-1781068D53B5}" destId="{B5940E95-81EF-40A4-861C-C65F2F17505D}" srcOrd="8" destOrd="0" presId="urn:microsoft.com/office/officeart/2005/8/layout/cycle5"/>
    <dgm:cxn modelId="{1CB16AE2-2D6F-4B49-84A9-BDA02075CC40}" type="presParOf" srcId="{A14ABEDD-B989-404A-8CDD-1781068D53B5}" destId="{46B196AA-A49D-4204-94B6-60222213BB15}" srcOrd="9" destOrd="0" presId="urn:microsoft.com/office/officeart/2005/8/layout/cycle5"/>
    <dgm:cxn modelId="{68AA844D-0B26-458E-A61D-4DAC975536CF}" type="presParOf" srcId="{A14ABEDD-B989-404A-8CDD-1781068D53B5}" destId="{FA4D962F-3C6D-48D3-81B6-6EFF9201D5A9}" srcOrd="10" destOrd="0" presId="urn:microsoft.com/office/officeart/2005/8/layout/cycle5"/>
    <dgm:cxn modelId="{9BB9E553-949E-44E6-95B6-8CC1766DF348}" type="presParOf" srcId="{A14ABEDD-B989-404A-8CDD-1781068D53B5}" destId="{94B64DFC-4045-4E62-8201-3A5ED0E0C9FE}" srcOrd="11" destOrd="0" presId="urn:microsoft.com/office/officeart/2005/8/layout/cycle5"/>
    <dgm:cxn modelId="{56FF62BB-71F0-42B7-A338-468950C3988A}" type="presParOf" srcId="{A14ABEDD-B989-404A-8CDD-1781068D53B5}" destId="{7EC73C56-5C2A-4376-8264-59C313EDA222}" srcOrd="12" destOrd="0" presId="urn:microsoft.com/office/officeart/2005/8/layout/cycle5"/>
    <dgm:cxn modelId="{794D3518-7E77-4CE1-A118-F54E75CA6DCB}" type="presParOf" srcId="{A14ABEDD-B989-404A-8CDD-1781068D53B5}" destId="{8C2D9956-345C-417A-84A5-08AA6EBD21EE}" srcOrd="13" destOrd="0" presId="urn:microsoft.com/office/officeart/2005/8/layout/cycle5"/>
    <dgm:cxn modelId="{ADDEAA08-240F-4B4A-86C5-51A6771DB24B}" type="presParOf" srcId="{A14ABEDD-B989-404A-8CDD-1781068D53B5}" destId="{C12E9F73-9CB0-4F84-AB17-E9484892E916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EE1716-0246-4881-BB09-2905AF6653CC}">
      <dsp:nvSpPr>
        <dsp:cNvPr id="0" name=""/>
        <dsp:cNvSpPr/>
      </dsp:nvSpPr>
      <dsp:spPr>
        <a:xfrm>
          <a:off x="3727741" y="2347"/>
          <a:ext cx="1883250" cy="1224112"/>
        </a:xfrm>
        <a:prstGeom prst="roundRect">
          <a:avLst/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dirty="0"/>
            <a:t>Проектирование</a:t>
          </a:r>
        </a:p>
      </dsp:txBody>
      <dsp:txXfrm>
        <a:off x="3787497" y="62103"/>
        <a:ext cx="1763738" cy="1104600"/>
      </dsp:txXfrm>
    </dsp:sp>
    <dsp:sp modelId="{449EA932-72DD-413A-A64D-C07438CFFFA6}">
      <dsp:nvSpPr>
        <dsp:cNvPr id="0" name=""/>
        <dsp:cNvSpPr/>
      </dsp:nvSpPr>
      <dsp:spPr>
        <a:xfrm>
          <a:off x="2224770" y="614403"/>
          <a:ext cx="4889192" cy="4889192"/>
        </a:xfrm>
        <a:custGeom>
          <a:avLst/>
          <a:gdLst/>
          <a:ahLst/>
          <a:cxnLst/>
          <a:rect l="0" t="0" r="0" b="0"/>
          <a:pathLst>
            <a:path>
              <a:moveTo>
                <a:pt x="3638256" y="311236"/>
              </a:moveTo>
              <a:arcTo wR="2444596" hR="2444596" stAng="17953677" swAng="1211155"/>
            </a:path>
          </a:pathLst>
        </a:custGeom>
        <a:noFill/>
        <a:ln w="9525" cap="rnd" cmpd="sng" algn="ctr">
          <a:solidFill>
            <a:schemeClr val="accent4">
              <a:shade val="90000"/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CE3E1C-0A27-48F1-A4F6-B924601D03CB}">
      <dsp:nvSpPr>
        <dsp:cNvPr id="0" name=""/>
        <dsp:cNvSpPr/>
      </dsp:nvSpPr>
      <dsp:spPr>
        <a:xfrm>
          <a:off x="6052690" y="1691521"/>
          <a:ext cx="1883250" cy="1224112"/>
        </a:xfrm>
        <a:prstGeom prst="roundRect">
          <a:avLst/>
        </a:prstGeom>
        <a:solidFill>
          <a:schemeClr val="accent4">
            <a:shade val="50000"/>
            <a:hueOff val="-107665"/>
            <a:satOff val="9704"/>
            <a:lumOff val="15268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dirty="0"/>
            <a:t>Исполнение</a:t>
          </a:r>
        </a:p>
      </dsp:txBody>
      <dsp:txXfrm>
        <a:off x="6112446" y="1751277"/>
        <a:ext cx="1763738" cy="1104600"/>
      </dsp:txXfrm>
    </dsp:sp>
    <dsp:sp modelId="{68D18289-1AD7-42C7-B881-028180490364}">
      <dsp:nvSpPr>
        <dsp:cNvPr id="0" name=""/>
        <dsp:cNvSpPr/>
      </dsp:nvSpPr>
      <dsp:spPr>
        <a:xfrm>
          <a:off x="2224770" y="614403"/>
          <a:ext cx="4889192" cy="4889192"/>
        </a:xfrm>
        <a:custGeom>
          <a:avLst/>
          <a:gdLst/>
          <a:ahLst/>
          <a:cxnLst/>
          <a:rect l="0" t="0" r="0" b="0"/>
          <a:pathLst>
            <a:path>
              <a:moveTo>
                <a:pt x="4883321" y="2613908"/>
              </a:moveTo>
              <a:arcTo wR="2444596" hR="2444596" stAng="21838289" swAng="1359429"/>
            </a:path>
          </a:pathLst>
        </a:custGeom>
        <a:noFill/>
        <a:ln w="9525" cap="rnd" cmpd="sng" algn="ctr">
          <a:solidFill>
            <a:schemeClr val="accent4">
              <a:shade val="90000"/>
              <a:hueOff val="-114360"/>
              <a:satOff val="557"/>
              <a:lumOff val="10151"/>
              <a:alphaOff val="0"/>
            </a:schemeClr>
          </a:solidFill>
          <a:prstDash val="solid"/>
          <a:tailEnd type="arrow"/>
        </a:ln>
        <a:effectLst/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C790CE-F26E-49F7-8A7E-8B2B435AFB06}">
      <dsp:nvSpPr>
        <dsp:cNvPr id="0" name=""/>
        <dsp:cNvSpPr/>
      </dsp:nvSpPr>
      <dsp:spPr>
        <a:xfrm>
          <a:off x="5164639" y="4424663"/>
          <a:ext cx="1883250" cy="1224112"/>
        </a:xfrm>
        <a:prstGeom prst="roundRect">
          <a:avLst/>
        </a:prstGeom>
        <a:solidFill>
          <a:schemeClr val="accent4">
            <a:shade val="50000"/>
            <a:hueOff val="-215330"/>
            <a:satOff val="19407"/>
            <a:lumOff val="30537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dirty="0"/>
            <a:t>Тестирование</a:t>
          </a:r>
        </a:p>
      </dsp:txBody>
      <dsp:txXfrm>
        <a:off x="5224395" y="4484419"/>
        <a:ext cx="1763738" cy="1104600"/>
      </dsp:txXfrm>
    </dsp:sp>
    <dsp:sp modelId="{B5940E95-81EF-40A4-861C-C65F2F17505D}">
      <dsp:nvSpPr>
        <dsp:cNvPr id="0" name=""/>
        <dsp:cNvSpPr/>
      </dsp:nvSpPr>
      <dsp:spPr>
        <a:xfrm>
          <a:off x="2224770" y="614403"/>
          <a:ext cx="4889192" cy="4889192"/>
        </a:xfrm>
        <a:custGeom>
          <a:avLst/>
          <a:gdLst/>
          <a:ahLst/>
          <a:cxnLst/>
          <a:rect l="0" t="0" r="0" b="0"/>
          <a:pathLst>
            <a:path>
              <a:moveTo>
                <a:pt x="2744454" y="4870731"/>
              </a:moveTo>
              <a:arcTo wR="2444596" hR="2444596" stAng="4977255" swAng="845490"/>
            </a:path>
          </a:pathLst>
        </a:custGeom>
        <a:noFill/>
        <a:ln w="9525" cap="rnd" cmpd="sng" algn="ctr">
          <a:solidFill>
            <a:schemeClr val="accent4">
              <a:shade val="90000"/>
              <a:hueOff val="-228719"/>
              <a:satOff val="1114"/>
              <a:lumOff val="20302"/>
              <a:alphaOff val="0"/>
            </a:schemeClr>
          </a:solidFill>
          <a:prstDash val="solid"/>
          <a:tailEnd type="arrow"/>
        </a:ln>
        <a:effectLst/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B196AA-A49D-4204-94B6-60222213BB15}">
      <dsp:nvSpPr>
        <dsp:cNvPr id="0" name=""/>
        <dsp:cNvSpPr/>
      </dsp:nvSpPr>
      <dsp:spPr>
        <a:xfrm>
          <a:off x="2290844" y="4424663"/>
          <a:ext cx="1883250" cy="1224112"/>
        </a:xfrm>
        <a:prstGeom prst="roundRect">
          <a:avLst/>
        </a:prstGeom>
        <a:solidFill>
          <a:schemeClr val="accent4">
            <a:shade val="50000"/>
            <a:hueOff val="-215330"/>
            <a:satOff val="19407"/>
            <a:lumOff val="30537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dirty="0"/>
            <a:t>Оценка</a:t>
          </a:r>
        </a:p>
      </dsp:txBody>
      <dsp:txXfrm>
        <a:off x="2350600" y="4484419"/>
        <a:ext cx="1763738" cy="1104600"/>
      </dsp:txXfrm>
    </dsp:sp>
    <dsp:sp modelId="{94B64DFC-4045-4E62-8201-3A5ED0E0C9FE}">
      <dsp:nvSpPr>
        <dsp:cNvPr id="0" name=""/>
        <dsp:cNvSpPr/>
      </dsp:nvSpPr>
      <dsp:spPr>
        <a:xfrm>
          <a:off x="2224770" y="614403"/>
          <a:ext cx="4889192" cy="4889192"/>
        </a:xfrm>
        <a:custGeom>
          <a:avLst/>
          <a:gdLst/>
          <a:ahLst/>
          <a:cxnLst/>
          <a:rect l="0" t="0" r="0" b="0"/>
          <a:pathLst>
            <a:path>
              <a:moveTo>
                <a:pt x="259297" y="3540278"/>
              </a:moveTo>
              <a:arcTo wR="2444596" hR="2444596" stAng="9202282" swAng="1359429"/>
            </a:path>
          </a:pathLst>
        </a:custGeom>
        <a:noFill/>
        <a:ln w="9525" cap="rnd" cmpd="sng" algn="ctr">
          <a:solidFill>
            <a:schemeClr val="accent4">
              <a:shade val="90000"/>
              <a:hueOff val="-228719"/>
              <a:satOff val="1114"/>
              <a:lumOff val="20302"/>
              <a:alphaOff val="0"/>
            </a:schemeClr>
          </a:solidFill>
          <a:prstDash val="solid"/>
          <a:tailEnd type="arrow"/>
        </a:ln>
        <a:effectLst/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C73C56-5C2A-4376-8264-59C313EDA222}">
      <dsp:nvSpPr>
        <dsp:cNvPr id="0" name=""/>
        <dsp:cNvSpPr/>
      </dsp:nvSpPr>
      <dsp:spPr>
        <a:xfrm>
          <a:off x="1402792" y="1691521"/>
          <a:ext cx="1883250" cy="1224112"/>
        </a:xfrm>
        <a:prstGeom prst="roundRect">
          <a:avLst/>
        </a:prstGeom>
        <a:solidFill>
          <a:schemeClr val="accent4">
            <a:shade val="50000"/>
            <a:hueOff val="-107665"/>
            <a:satOff val="9704"/>
            <a:lumOff val="15268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kern="1200" dirty="0"/>
            <a:t>Требование</a:t>
          </a:r>
        </a:p>
      </dsp:txBody>
      <dsp:txXfrm>
        <a:off x="1462548" y="1751277"/>
        <a:ext cx="1763738" cy="1104600"/>
      </dsp:txXfrm>
    </dsp:sp>
    <dsp:sp modelId="{C12E9F73-9CB0-4F84-AB17-E9484892E916}">
      <dsp:nvSpPr>
        <dsp:cNvPr id="0" name=""/>
        <dsp:cNvSpPr/>
      </dsp:nvSpPr>
      <dsp:spPr>
        <a:xfrm>
          <a:off x="2224770" y="614403"/>
          <a:ext cx="4889192" cy="4889192"/>
        </a:xfrm>
        <a:custGeom>
          <a:avLst/>
          <a:gdLst/>
          <a:ahLst/>
          <a:cxnLst/>
          <a:rect l="0" t="0" r="0" b="0"/>
          <a:pathLst>
            <a:path>
              <a:moveTo>
                <a:pt x="588099" y="854165"/>
              </a:moveTo>
              <a:arcTo wR="2444596" hR="2444596" stAng="13235168" swAng="1211155"/>
            </a:path>
          </a:pathLst>
        </a:custGeom>
        <a:noFill/>
        <a:ln w="9525" cap="rnd" cmpd="sng" algn="ctr">
          <a:solidFill>
            <a:schemeClr val="accent4">
              <a:shade val="90000"/>
              <a:hueOff val="-114360"/>
              <a:satOff val="557"/>
              <a:lumOff val="10151"/>
              <a:alphaOff val="0"/>
            </a:schemeClr>
          </a:solidFill>
          <a:prstDash val="solid"/>
          <a:tailEnd type="arrow"/>
        </a:ln>
        <a:effectLst/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E0BC6D0-5E81-4D18-A605-E0C2C648C1E3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0AB591-23E2-4751-AEF3-6F25D78DAAE8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400215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009456E-454C-482B-A98A-2D909552B435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EEBF4EA-66C0-4CFE-81BD-02CDB9148D34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147126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611409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ru-RU" noProof="1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962355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EEBF4EA-66C0-4CFE-81BD-02CDB9148D34}" type="slidenum">
              <a:rPr lang="ru-RU" noProof="1" smtClean="0"/>
              <a:t>8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803353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C44725-BC75-4A57-A50D-69C7E28D9A4C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2562FE-7FCE-4807-8336-D4E6B864DF9B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ED3474-069E-408D-9BAC-4FA4D38A7E63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Надпись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 sz="8000" noProof="1">
                <a:solidFill>
                  <a:schemeClr val="accent1"/>
                </a:solidFill>
              </a:rPr>
              <a:t>«</a:t>
            </a:r>
          </a:p>
        </p:txBody>
      </p:sp>
      <p:sp>
        <p:nvSpPr>
          <p:cNvPr id="15" name="Надпись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accent1"/>
                </a:solidFill>
              </a:rPr>
              <a:t>»</a:t>
            </a:r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848ED7-FD8F-42F0-ACA5-0070DE3ADC19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2664C3-98EF-4FFF-81E6-BA56D754161C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 с цита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Надпись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 sz="8000" noProof="1">
                <a:solidFill>
                  <a:schemeClr val="accent1"/>
                </a:solidFill>
              </a:rPr>
              <a:t>«</a:t>
            </a:r>
          </a:p>
        </p:txBody>
      </p:sp>
      <p:sp>
        <p:nvSpPr>
          <p:cNvPr id="15" name="Надпись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accent1"/>
                </a:solidFill>
              </a:rPr>
              <a:t>»</a:t>
            </a:r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E1A8C0-CA3A-4D39-B0BE-043640E7D2F1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ru-RU" noProof="1"/>
              <a:t>Образец заголовка</a:t>
            </a:r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51BCC0-632C-4526-AB00-78EDCC659912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903C09-1A14-4C4F-8687-68136B348DC6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74FD95-0BFE-47F9-B79A-EC3C79199141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94E85C-EAD0-4D87-BE2D-C08108379D26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CA0D6C-17E3-4139-9FCC-693BCB2220E1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782CB6-A2B3-425D-AF4B-85590A16F34C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DEDF2E-5962-441F-B8F9-EEC3DE97DE69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C39DBD-C6F3-4FDD-ABD5-CA712DC14711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FC3378-F829-447D-A244-D48E87452932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386C1E-45BC-4437-BABA-DD78444822FF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14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D1489A03-6D4A-4AA6-AEEB-61F46139BC97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D4C447BE-FBDF-4C75-BFD8-D60A644CE5DC}" type="datetime1">
              <a:rPr lang="ru-RU" noProof="1" smtClean="0"/>
              <a:t>18.01.2023</a:t>
            </a:fld>
            <a:endParaRPr lang="ru-RU" noProof="1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9076F00-C11C-4B8C-A42D-26907935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29" name="Скругленный прямоугольник 9">
            <a:extLst>
              <a:ext uri="{FF2B5EF4-FFF2-40B4-BE49-F238E27FC236}">
                <a16:creationId xmlns:a16="http://schemas.microsoft.com/office/drawing/2014/main" id="{377641A3-0AD1-47C4-888F-5D557BC9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07B440-1575-45E1-ADD8-03747A5B7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6887" y="2527851"/>
            <a:ext cx="8928766" cy="1802297"/>
          </a:xfrm>
        </p:spPr>
        <p:txBody>
          <a:bodyPr rtlCol="0">
            <a:normAutofit/>
          </a:bodyPr>
          <a:lstStyle/>
          <a:p>
            <a:r>
              <a:rPr lang="ru-RU" noProof="1"/>
              <a:t>Современная Методология</a:t>
            </a:r>
          </a:p>
        </p:txBody>
      </p:sp>
    </p:spTree>
    <p:extLst>
      <p:ext uri="{BB962C8B-B14F-4D97-AF65-F5344CB8AC3E}">
        <p14:creationId xmlns:p14="http://schemas.microsoft.com/office/powerpoint/2010/main" val="30658750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Методология Стоковые фото и изображения. 10 901 Методология изображения и  фотографии на условиях «роялти-фри» для поиска от тысяч стоковых фотографов.">
            <a:extLst>
              <a:ext uri="{FF2B5EF4-FFF2-40B4-BE49-F238E27FC236}">
                <a16:creationId xmlns:a16="http://schemas.microsoft.com/office/drawing/2014/main" id="{E1CD932E-5D65-07DE-04F7-6A20AA72E6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05"/>
          <a:stretch/>
        </p:blipFill>
        <p:spPr bwMode="auto">
          <a:xfrm>
            <a:off x="6451600" y="4749800"/>
            <a:ext cx="5740400" cy="21082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7E871BD6-8A65-A1E6-6DA3-FF597686F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067" y="2022430"/>
            <a:ext cx="9905998" cy="1905000"/>
          </a:xfrm>
        </p:spPr>
        <p:txBody>
          <a:bodyPr>
            <a:normAutofit fontScale="90000"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sz="2200" b="1" i="0" cap="none" dirty="0">
                <a:ln/>
                <a:solidFill>
                  <a:schemeClr val="accent3"/>
                </a:solidFill>
                <a:effectLst/>
                <a:latin typeface="Times New Roman" panose="02020603050405020304" pitchFamily="18" charset="0"/>
              </a:rPr>
              <a:t>Современная методология - наиболее стойкая и сопротивляющаяся изменениям сфера. Независимо от того, насколько осознают данную ситуацию сами методологи, в целом вся теоретико-концептуальная конструкция методологии базируется на принятии научного знания как принципиально </a:t>
            </a:r>
            <a:r>
              <a:rPr lang="ru-RU" sz="2200" b="1" i="0" cap="none" dirty="0" err="1">
                <a:ln/>
                <a:solidFill>
                  <a:schemeClr val="accent3"/>
                </a:solidFill>
                <a:effectLst/>
                <a:latin typeface="Times New Roman" panose="02020603050405020304" pitchFamily="18" charset="0"/>
              </a:rPr>
              <a:t>интерсубъективного</a:t>
            </a:r>
            <a:r>
              <a:rPr lang="ru-RU" sz="2200" b="1" i="0" cap="none" dirty="0">
                <a:ln/>
                <a:solidFill>
                  <a:schemeClr val="accent3"/>
                </a:solidFill>
                <a:effectLst/>
                <a:latin typeface="Times New Roman" panose="02020603050405020304" pitchFamily="18" charset="0"/>
              </a:rPr>
              <a:t> и </a:t>
            </a:r>
            <a:r>
              <a:rPr lang="ru-RU" sz="2200" b="1" i="0" cap="none" dirty="0" err="1">
                <a:ln/>
                <a:solidFill>
                  <a:schemeClr val="accent3"/>
                </a:solidFill>
                <a:effectLst/>
                <a:latin typeface="Times New Roman" panose="02020603050405020304" pitchFamily="18" charset="0"/>
              </a:rPr>
              <a:t>деперсонифицированного</a:t>
            </a:r>
            <a:r>
              <a:rPr lang="ru-RU" sz="2200" b="1" i="0" cap="none" dirty="0">
                <a:ln/>
                <a:solidFill>
                  <a:schemeClr val="accent3"/>
                </a:solidFill>
                <a:effectLst/>
                <a:latin typeface="Times New Roman" panose="02020603050405020304" pitchFamily="18" charset="0"/>
              </a:rPr>
              <a:t>. Те методы, которые она изучает и обобщает, рассчитаны на фиксацию данного без примесей субъективных наслоений. В современной методологии наиболее сильна абстракция (отвлечение) или демаркация (разграничение) от индивидуальных, психологических, коллективистских или исторических и культурных условий. Можно сказать, что сфера методологии - это та достаточно устойчивая среда, в которой арсенал средств, методов, принципов и ориентаций имеется в наличии, готов к применению, а не изготовляется для каждого случая отдельно. Поэтому можно встретиться с определением методологии, которое отождествляет ее с предельной рационализацией мировоззрения</a:t>
            </a:r>
            <a:r>
              <a:rPr lang="ru-RU" b="1" i="0" cap="none" dirty="0">
                <a:ln/>
                <a:solidFill>
                  <a:schemeClr val="accent3"/>
                </a:solidFill>
                <a:effectLst/>
                <a:latin typeface="Times New Roman" panose="02020603050405020304" pitchFamily="18" charset="0"/>
              </a:rPr>
              <a:t>.</a:t>
            </a:r>
            <a:endParaRPr lang="ru-RU" b="1" cap="none" dirty="0">
              <a:ln/>
              <a:solidFill>
                <a:schemeClr val="accent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164948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C5DE31-C47D-E5A5-49B1-E94804D24656}"/>
              </a:ext>
            </a:extLst>
          </p:cNvPr>
          <p:cNvSpPr txBox="1"/>
          <p:nvPr/>
        </p:nvSpPr>
        <p:spPr>
          <a:xfrm>
            <a:off x="694267" y="1443841"/>
            <a:ext cx="10134600" cy="452431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l"/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Методология разработки программного обеспечения — совокупность методов, применяемых на различных стадиях </a:t>
            </a:r>
            <a:r>
              <a:rPr lang="ru-RU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жизненного цикла</a:t>
            </a:r>
            <a:r>
              <a:rPr lang="en-US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программного обеспечения</a:t>
            </a:r>
            <a:r>
              <a:rPr lang="en-US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имеющих общий философский подход.</a:t>
            </a:r>
          </a:p>
          <a:p>
            <a:pPr algn="l"/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Каждая </a:t>
            </a:r>
            <a:r>
              <a:rPr lang="ru-RU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методология</a:t>
            </a:r>
            <a:r>
              <a:rPr lang="en-US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характеризуется своим: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философским подходом или основными принципами. Эти принципы, от которых зависит эффективность всей методологии, обычно можно кратко сформулировать и легко объяснить;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согласованным множеством моделей методов, которые реализуют данную методологию;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концепциями (понятиями), позволяющими более точно определить методы.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CBFD5F-A68E-B9C6-CD57-A1FCA910B9DF}"/>
              </a:ext>
            </a:extLst>
          </p:cNvPr>
          <p:cNvSpPr txBox="1"/>
          <p:nvPr/>
        </p:nvSpPr>
        <p:spPr>
          <a:xfrm>
            <a:off x="3048000" y="779778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sz="28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Методология разработки </a:t>
            </a:r>
            <a:r>
              <a:rPr lang="ru-RU" sz="28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</a:t>
            </a:r>
            <a:endParaRPr lang="ru-RU" sz="2800" b="1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7058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575C389-6F0C-1A37-FF1D-E06254919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4182" y="1662899"/>
            <a:ext cx="4916374" cy="40267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21E4DB-8662-EAEF-5129-7C939CF8008C}"/>
              </a:ext>
            </a:extLst>
          </p:cNvPr>
          <p:cNvSpPr txBox="1"/>
          <p:nvPr/>
        </p:nvSpPr>
        <p:spPr>
          <a:xfrm>
            <a:off x="4004734" y="72973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l"/>
            <a:r>
              <a:rPr lang="ru-RU" sz="36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Классификация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DCBF67-2797-B86F-7FDE-706E8BC31A8C}"/>
              </a:ext>
            </a:extLst>
          </p:cNvPr>
          <p:cNvSpPr txBox="1"/>
          <p:nvPr/>
        </p:nvSpPr>
        <p:spPr>
          <a:xfrm>
            <a:off x="440267" y="1376065"/>
            <a:ext cx="7882467" cy="4154984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l"/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 ядрам</a:t>
            </a:r>
          </a:p>
          <a:p>
            <a:pPr algn="l"/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 подходе к методологии, как имеющей </a:t>
            </a:r>
            <a:r>
              <a:rPr lang="ru-RU" sz="2400" b="1" i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ядро</a:t>
            </a: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(</a:t>
            </a:r>
            <a:r>
              <a:rPr lang="ru-RU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англ.</a:t>
            </a: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2400" b="1" i="1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</a:t>
            </a: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соответствующее способу описания алгоритма, и </a:t>
            </a:r>
            <a:r>
              <a:rPr lang="ru-RU" sz="2400" b="1" i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дополнительные особенности</a:t>
            </a: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можно выделить следующие пять основных ядер методологий: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Методология </a:t>
            </a:r>
            <a:r>
              <a:rPr lang="ru-RU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императивного программирования</a:t>
            </a:r>
            <a:endParaRPr lang="ru-RU" sz="2400" b="1" i="0" dirty="0">
              <a:ln/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Методология </a:t>
            </a:r>
            <a:r>
              <a:rPr lang="ru-RU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ООП</a:t>
            </a:r>
            <a:endParaRPr lang="ru-RU" sz="2400" b="1" i="0" dirty="0">
              <a:ln/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Методология </a:t>
            </a:r>
            <a:r>
              <a:rPr lang="ru-RU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функционального программирования</a:t>
            </a:r>
            <a:endParaRPr lang="ru-RU" sz="2400" b="1" i="0" dirty="0">
              <a:ln/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Методология </a:t>
            </a:r>
            <a:r>
              <a:rPr lang="ru-RU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логическое программирование</a:t>
            </a:r>
            <a:endParaRPr lang="ru-RU" sz="2400" b="1" i="0" dirty="0">
              <a:ln/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4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Методология </a:t>
            </a:r>
            <a:r>
              <a:rPr lang="ru-RU" sz="2400" b="1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программирования в ограничениях</a:t>
            </a:r>
            <a:endParaRPr lang="ru-RU" sz="2400" b="1" i="0" dirty="0">
              <a:ln/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8082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64F1F13-3607-C9C5-D36B-9B5600F08882}"/>
              </a:ext>
            </a:extLst>
          </p:cNvPr>
          <p:cNvSpPr txBox="1"/>
          <p:nvPr/>
        </p:nvSpPr>
        <p:spPr>
          <a:xfrm>
            <a:off x="304800" y="1225689"/>
            <a:ext cx="10744200" cy="5355312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l" fontAlgn="base"/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Планирование алгоритма по созданию качественного программного обеспечения – это уже половина успеха итогового продукта. Для того, чтобы у заказчиков и программистов в ходе сотрудничества было меньше проблем, были придуманы разнообразные методы написания ПО. Каждый обладает собственными преимуществами и недостатками, которые должен оценить разработчик для конкретного заказа.</a:t>
            </a:r>
          </a:p>
          <a:p>
            <a:pPr algn="l" fontAlgn="base"/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Среди подходов к созданию программных продуктов выделяют следующие варианты: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fix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кодирование и устранение ошибок;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v-</a:t>
            </a: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подход, реализуемый посредством тестирования;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incremental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инкрементная модель;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waterfall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«водопад», каскадный прием;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iterative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итеративная;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spiral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спиральный вариант;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chaos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«хаотичная» модель;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prototype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прототипная</a:t>
            </a:r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 fontAlgn="base"/>
            <a:r>
              <a:rPr lang="ru-RU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Грамотный выбор метода написание продукта – это гарант качества результата при хорошо подобранной команде. На практике среди перечисленных подходов выделяют 5 основных: V-образную, каскадную, итерационную, инкрементную и спиральную. Работающий в команде разработчик человек должен хорошо разбираться в этих приемах. Именно они будут рассмотрены далее более подробно.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116C10-EBE9-D709-925E-9FB2624AAEAC}"/>
              </a:ext>
            </a:extLst>
          </p:cNvPr>
          <p:cNvSpPr txBox="1"/>
          <p:nvPr/>
        </p:nvSpPr>
        <p:spPr>
          <a:xfrm>
            <a:off x="3191934" y="602734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l" fontAlgn="base"/>
            <a:r>
              <a:rPr lang="ru-RU" sz="28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Какие есть модели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213440919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10C0CBD-7238-F051-E0AE-E2079070A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717" y="1835150"/>
            <a:ext cx="7939816" cy="45910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969D42-952F-B232-8966-CB8DD1B16704}"/>
              </a:ext>
            </a:extLst>
          </p:cNvPr>
          <p:cNvSpPr txBox="1"/>
          <p:nvPr/>
        </p:nvSpPr>
        <p:spPr>
          <a:xfrm>
            <a:off x="1956379" y="757535"/>
            <a:ext cx="7536492" cy="1015663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sz="20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создания качественного ПО нужно хорошо разбираться не только в языках программирования, но и в методах </a:t>
            </a:r>
            <a:r>
              <a:rPr lang="ru-RU" sz="2000" b="1" i="0" dirty="0" err="1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коддинга</a:t>
            </a:r>
            <a:r>
              <a:rPr lang="ru-RU" sz="2000" b="1" i="0" dirty="0">
                <a:ln/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Первый вариант – это схема «водопад».</a:t>
            </a:r>
            <a:endParaRPr lang="ru-RU" sz="2000" b="1" dirty="0">
              <a:ln/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9329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Схема 9">
            <a:extLst>
              <a:ext uri="{FF2B5EF4-FFF2-40B4-BE49-F238E27FC236}">
                <a16:creationId xmlns:a16="http://schemas.microsoft.com/office/drawing/2014/main" id="{633C70E2-68BD-E2C3-9CBF-6BB8EAEEA9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8234885"/>
              </p:ext>
            </p:extLst>
          </p:nvPr>
        </p:nvGraphicFramePr>
        <p:xfrm>
          <a:off x="1092200" y="194733"/>
          <a:ext cx="9338734" cy="5731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221999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Фото Методология, более 600 качественных бесплатных стоковых фото">
            <a:extLst>
              <a:ext uri="{FF2B5EF4-FFF2-40B4-BE49-F238E27FC236}">
                <a16:creationId xmlns:a16="http://schemas.microsoft.com/office/drawing/2014/main" id="{D80AAAA2-D0AF-7DFD-4887-01C78FDB2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2"/>
            <a:ext cx="12192000" cy="711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52EA035-ACED-54E9-D6D4-8CC6658234B4}"/>
              </a:ext>
            </a:extLst>
          </p:cNvPr>
          <p:cNvSpPr txBox="1"/>
          <p:nvPr/>
        </p:nvSpPr>
        <p:spPr>
          <a:xfrm>
            <a:off x="1761069" y="2805779"/>
            <a:ext cx="6163732" cy="707886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3068390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624_TF34100736.potx" id="{B86E4007-EFA2-4CCA-A629-820E6DBFB34E}" vid="{538E4F46-DDFE-4145-96A6-602543C4416D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D05A9AC-14F2-42E4-904B-43004658B98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137551-CD8F-4200-B612-C4D85FD8307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90339A-8661-42A0-BCF8-FCB14B654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tf34100736_win32</Template>
  <TotalTime>60</TotalTime>
  <Words>475</Words>
  <Application>Microsoft Office PowerPoint</Application>
  <PresentationFormat>Широкоэкранный</PresentationFormat>
  <Paragraphs>39</Paragraphs>
  <Slides>8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Times New Roman</vt:lpstr>
      <vt:lpstr>Сетка</vt:lpstr>
      <vt:lpstr>Современная Методология</vt:lpstr>
      <vt:lpstr>Современная методология - наиболее стойкая и сопротивляющаяся изменениям сфера. Независимо от того, насколько осознают данную ситуацию сами методологи, в целом вся теоретико-концептуальная конструкция методологии базируется на принятии научного знания как принципиально интерсубъективного и деперсонифицированного. Те методы, которые она изучает и обобщает, рассчитаны на фиксацию данного без примесей субъективных наслоений. В современной методологии наиболее сильна абстракция (отвлечение) или демаркация (разграничение) от индивидуальных, психологических, коллективистских или исторических и культурных условий. Можно сказать, что сфера методологии - это та достаточно устойчивая среда, в которой арсенал средств, методов, принципов и ориентаций имеется в наличии, готов к применению, а не изготовляется для каждого случая отдельно. Поэтому можно встретиться с определением методологии, которое отождествляет ее с предельной рационализацией мировоззрения.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Современная Методология</dc:title>
  <dc:creator>Арина Sky</dc:creator>
  <cp:lastModifiedBy>Арина Sky</cp:lastModifiedBy>
  <cp:revision>2</cp:revision>
  <dcterms:created xsi:type="dcterms:W3CDTF">2023-01-18T04:11:13Z</dcterms:created>
  <dcterms:modified xsi:type="dcterms:W3CDTF">2023-01-18T05:19:14Z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